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1341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33679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3977640"/>
            <a:ext cx="13267944" cy="1682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dirty="0">
                <a:solidFill>
                  <a:srgbClr val="4C2A66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Skill Analyzer: Milestone 1 Presentation</a:t>
            </a:r>
            <a:endParaRPr lang="en-US" sz="5290" dirty="0"/>
          </a:p>
        </p:txBody>
      </p:sp>
      <p:sp>
        <p:nvSpPr>
          <p:cNvPr id="6" name="Text 1"/>
          <p:cNvSpPr/>
          <p:nvPr/>
        </p:nvSpPr>
        <p:spPr>
          <a:xfrm>
            <a:off x="685800" y="58795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by Srihitha K</a:t>
            </a:r>
            <a:endParaRPr lang="en-US" sz="153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93592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620"/>
              </a:lnSpc>
              <a:buNone/>
            </a:pPr>
            <a:r>
              <a:rPr lang="en-US" sz="5290" dirty="0">
                <a:solidFill>
                  <a:srgbClr val="4C2A66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51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2194560"/>
            <a:ext cx="13240512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088" y="2916936"/>
            <a:ext cx="13240512" cy="176479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088" y="4901184"/>
            <a:ext cx="13240512" cy="1764792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85800" y="135331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4C2A66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Project Overview &amp; Problem Statement</a:t>
            </a:r>
            <a:endParaRPr lang="en-US" sz="3840" dirty="0"/>
          </a:p>
        </p:txBody>
      </p:sp>
      <p:sp>
        <p:nvSpPr>
          <p:cNvPr id="8" name="Text 1"/>
          <p:cNvSpPr/>
          <p:nvPr/>
        </p:nvSpPr>
        <p:spPr>
          <a:xfrm>
            <a:off x="896112" y="2295144"/>
            <a:ext cx="1284732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3D2E5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Skill Gap Analyzer: Milestone 1</a:t>
            </a:r>
            <a:endParaRPr lang="en-US" sz="1920" dirty="0"/>
          </a:p>
        </p:txBody>
      </p:sp>
      <p:sp>
        <p:nvSpPr>
          <p:cNvPr id="9" name="Text 2"/>
          <p:cNvSpPr/>
          <p:nvPr/>
        </p:nvSpPr>
        <p:spPr>
          <a:xfrm>
            <a:off x="896112" y="3017520"/>
            <a:ext cx="1284732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3D2E5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The Challenge (Problem)</a:t>
            </a:r>
            <a:endParaRPr lang="en-US" sz="1920" dirty="0"/>
          </a:p>
        </p:txBody>
      </p:sp>
      <p:sp>
        <p:nvSpPr>
          <p:cNvPr id="10" name="Text 3"/>
          <p:cNvSpPr/>
          <p:nvPr/>
        </p:nvSpPr>
        <p:spPr>
          <a:xfrm>
            <a:off x="896112" y="3493008"/>
            <a:ext cx="1284732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Recruiters/Hiring Managers face difficulty manually reviewing and standardizing numerous resumes and job descriptions (JDs).</a:t>
            </a:r>
            <a:endParaRPr lang="en-US" sz="1530" dirty="0"/>
          </a:p>
        </p:txBody>
      </p:sp>
      <p:sp>
        <p:nvSpPr>
          <p:cNvPr id="11" name="Text 4"/>
          <p:cNvSpPr/>
          <p:nvPr/>
        </p:nvSpPr>
        <p:spPr>
          <a:xfrm>
            <a:off x="896112" y="3913632"/>
            <a:ext cx="1284732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Data Inconsistency: Documents are highly unstructured with varied section headers (e.g., "Core Competencies" vs. "Skills").</a:t>
            </a:r>
            <a:endParaRPr lang="en-US" sz="1530" dirty="0"/>
          </a:p>
        </p:txBody>
      </p:sp>
      <p:sp>
        <p:nvSpPr>
          <p:cNvPr id="12" name="Text 5"/>
          <p:cNvSpPr/>
          <p:nvPr/>
        </p:nvSpPr>
        <p:spPr>
          <a:xfrm>
            <a:off x="896112" y="4334256"/>
            <a:ext cx="1284732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Privacy Risk: Raw documents contain sensitive personal information (emails, phones, dates).</a:t>
            </a:r>
            <a:endParaRPr lang="en-US" sz="1530" dirty="0"/>
          </a:p>
        </p:txBody>
      </p:sp>
      <p:sp>
        <p:nvSpPr>
          <p:cNvPr id="13" name="Text 6"/>
          <p:cNvSpPr/>
          <p:nvPr/>
        </p:nvSpPr>
        <p:spPr>
          <a:xfrm>
            <a:off x="896112" y="5001768"/>
            <a:ext cx="1284732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3D2E5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MilestoE-1  Goal</a:t>
            </a:r>
            <a:endParaRPr lang="en-US" sz="1920" dirty="0"/>
          </a:p>
        </p:txBody>
      </p:sp>
      <p:sp>
        <p:nvSpPr>
          <p:cNvPr id="14" name="Text 7"/>
          <p:cNvSpPr/>
          <p:nvPr/>
        </p:nvSpPr>
        <p:spPr>
          <a:xfrm>
            <a:off x="896112" y="5477256"/>
            <a:ext cx="1284732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Objective: To build an end-to-end data ingestion, cleaning, and rule-based skill extraction pipeline.</a:t>
            </a:r>
            <a:endParaRPr lang="en-US" sz="1530" dirty="0"/>
          </a:p>
        </p:txBody>
      </p:sp>
      <p:sp>
        <p:nvSpPr>
          <p:cNvPr id="15" name="Text 8"/>
          <p:cNvSpPr/>
          <p:nvPr/>
        </p:nvSpPr>
        <p:spPr>
          <a:xfrm>
            <a:off x="896112" y="5897880"/>
            <a:ext cx="1284732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Deliverable: A functional Streamlit application demonstrating core text processing and skill extraction.</a:t>
            </a:r>
            <a:endParaRPr lang="en-US" sz="1530" dirty="0"/>
          </a:p>
        </p:txBody>
      </p:sp>
      <p:sp>
        <p:nvSpPr>
          <p:cNvPr id="16" name="Text 9"/>
          <p:cNvSpPr/>
          <p:nvPr/>
        </p:nvSpPr>
        <p:spPr>
          <a:xfrm>
            <a:off x="896112" y="6318504"/>
            <a:ext cx="1284732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Highlighted goals: Ingestion, Cleaning, Extraction, Demo App.</a:t>
            </a:r>
            <a:endParaRPr lang="en-US" sz="153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426464"/>
            <a:ext cx="13267944" cy="84124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395728"/>
            <a:ext cx="13267944" cy="142646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959352"/>
            <a:ext cx="13267944" cy="142646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5522976"/>
            <a:ext cx="13267944" cy="1719072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85800" y="841248"/>
            <a:ext cx="13267944" cy="4297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680" dirty="0">
                <a:solidFill>
                  <a:srgbClr val="4C2A66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Solution Architecture &amp; Technical Implementation</a:t>
            </a:r>
            <a:endParaRPr lang="en-US" sz="2680" dirty="0"/>
          </a:p>
        </p:txBody>
      </p:sp>
      <p:sp>
        <p:nvSpPr>
          <p:cNvPr id="9" name="Text 1"/>
          <p:cNvSpPr/>
          <p:nvPr/>
        </p:nvSpPr>
        <p:spPr>
          <a:xfrm>
            <a:off x="850392" y="1591056"/>
            <a:ext cx="12938760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340" dirty="0">
                <a:solidFill>
                  <a:srgbClr val="3D2E5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Solution Pipeline</a:t>
            </a:r>
            <a:endParaRPr lang="en-US" sz="1340" dirty="0"/>
          </a:p>
        </p:txBody>
      </p:sp>
      <p:sp>
        <p:nvSpPr>
          <p:cNvPr id="10" name="Text 2"/>
          <p:cNvSpPr/>
          <p:nvPr/>
        </p:nvSpPr>
        <p:spPr>
          <a:xfrm>
            <a:off x="850392" y="1929384"/>
            <a:ext cx="12938760" cy="1737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340"/>
              </a:lnSpc>
              <a:buNone/>
            </a:pPr>
            <a:r>
              <a:rPr lang="en-US" sz="107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Workflow: Document Ingestion → Preprocessing → Skill Extraction → Analysis/Output.</a:t>
            </a:r>
            <a:endParaRPr lang="en-US" sz="1070" dirty="0"/>
          </a:p>
        </p:txBody>
      </p:sp>
      <p:sp>
        <p:nvSpPr>
          <p:cNvPr id="11" name="Text 3"/>
          <p:cNvSpPr/>
          <p:nvPr/>
        </p:nvSpPr>
        <p:spPr>
          <a:xfrm>
            <a:off x="850392" y="2569464"/>
            <a:ext cx="12938760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340" dirty="0">
                <a:solidFill>
                  <a:srgbClr val="3D2E5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Technical Stack</a:t>
            </a:r>
            <a:endParaRPr lang="en-US" sz="1340" dirty="0"/>
          </a:p>
        </p:txBody>
      </p:sp>
      <p:sp>
        <p:nvSpPr>
          <p:cNvPr id="12" name="Text 4"/>
          <p:cNvSpPr/>
          <p:nvPr/>
        </p:nvSpPr>
        <p:spPr>
          <a:xfrm>
            <a:off x="850392" y="2898648"/>
            <a:ext cx="12938760" cy="1737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340"/>
              </a:lnSpc>
              <a:buNone/>
            </a:pPr>
            <a:r>
              <a:rPr lang="en-US" sz="107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Web App: Streamlit (for the UI/UX).</a:t>
            </a:r>
            <a:endParaRPr lang="en-US" sz="1070" dirty="0"/>
          </a:p>
        </p:txBody>
      </p:sp>
      <p:sp>
        <p:nvSpPr>
          <p:cNvPr id="13" name="Text 5"/>
          <p:cNvSpPr/>
          <p:nvPr/>
        </p:nvSpPr>
        <p:spPr>
          <a:xfrm>
            <a:off x="850392" y="3191256"/>
            <a:ext cx="12938760" cy="1737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340"/>
              </a:lnSpc>
              <a:buNone/>
            </a:pPr>
            <a:r>
              <a:rPr lang="en-US" sz="107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File Handling: pdfplumber and python-docx for reading diverse formats (PDF/DOCX).</a:t>
            </a:r>
            <a:endParaRPr lang="en-US" sz="1070" dirty="0"/>
          </a:p>
        </p:txBody>
      </p:sp>
      <p:sp>
        <p:nvSpPr>
          <p:cNvPr id="14" name="Text 6"/>
          <p:cNvSpPr/>
          <p:nvPr/>
        </p:nvSpPr>
        <p:spPr>
          <a:xfrm>
            <a:off x="850392" y="3493008"/>
            <a:ext cx="12938760" cy="1737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340"/>
              </a:lnSpc>
              <a:buNone/>
            </a:pPr>
            <a:r>
              <a:rPr lang="en-US" sz="107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NLP/Extraction: spaCy and PhraseMatcher (Rule-Based).</a:t>
            </a:r>
            <a:endParaRPr lang="en-US" sz="1070" dirty="0"/>
          </a:p>
        </p:txBody>
      </p:sp>
      <p:sp>
        <p:nvSpPr>
          <p:cNvPr id="15" name="Text 7"/>
          <p:cNvSpPr/>
          <p:nvPr/>
        </p:nvSpPr>
        <p:spPr>
          <a:xfrm>
            <a:off x="850392" y="4123944"/>
            <a:ext cx="12938760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340" dirty="0">
                <a:solidFill>
                  <a:srgbClr val="3D2E5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Preprocessing Details</a:t>
            </a:r>
            <a:endParaRPr lang="en-US" sz="1340" dirty="0"/>
          </a:p>
        </p:txBody>
      </p:sp>
      <p:sp>
        <p:nvSpPr>
          <p:cNvPr id="16" name="Text 8"/>
          <p:cNvSpPr/>
          <p:nvPr/>
        </p:nvSpPr>
        <p:spPr>
          <a:xfrm>
            <a:off x="850392" y="4462272"/>
            <a:ext cx="12938760" cy="1737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340"/>
              </a:lnSpc>
              <a:buNone/>
            </a:pPr>
            <a:r>
              <a:rPr lang="en-US" sz="107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File Readers: Modules handle .pdf, .docx, and .txt files.</a:t>
            </a:r>
            <a:endParaRPr lang="en-US" sz="1070" dirty="0"/>
          </a:p>
        </p:txBody>
      </p:sp>
      <p:sp>
        <p:nvSpPr>
          <p:cNvPr id="17" name="Text 9"/>
          <p:cNvSpPr/>
          <p:nvPr/>
        </p:nvSpPr>
        <p:spPr>
          <a:xfrm>
            <a:off x="850392" y="4754880"/>
            <a:ext cx="12938760" cy="1737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340"/>
              </a:lnSpc>
              <a:buNone/>
            </a:pPr>
            <a:r>
              <a:rPr lang="en-US" sz="107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Personal Info Removal: Regex-based replacement of emails, URLs, phones, and dates with placeholders (e.g., [EMAIL]).</a:t>
            </a:r>
            <a:endParaRPr lang="en-US" sz="1070" dirty="0"/>
          </a:p>
        </p:txBody>
      </p:sp>
      <p:sp>
        <p:nvSpPr>
          <p:cNvPr id="18" name="Text 10"/>
          <p:cNvSpPr/>
          <p:nvPr/>
        </p:nvSpPr>
        <p:spPr>
          <a:xfrm>
            <a:off x="850392" y="5047488"/>
            <a:ext cx="12938760" cy="1737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340"/>
              </a:lnSpc>
              <a:buNone/>
            </a:pPr>
            <a:r>
              <a:rPr lang="en-US" sz="107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Section Normalization: Standardizing varied headers (like 'WORK HISTORY', 'CORE COMPETENCIES') into consistent tags (e.g., === EXPERIENCE ===).\</a:t>
            </a:r>
            <a:endParaRPr lang="en-US" sz="1070" dirty="0"/>
          </a:p>
        </p:txBody>
      </p:sp>
      <p:sp>
        <p:nvSpPr>
          <p:cNvPr id="19" name="Text 11"/>
          <p:cNvSpPr/>
          <p:nvPr/>
        </p:nvSpPr>
        <p:spPr>
          <a:xfrm>
            <a:off x="850392" y="5687568"/>
            <a:ext cx="12938760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340" dirty="0">
                <a:solidFill>
                  <a:srgbClr val="3D2E5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Skill Extraction Method</a:t>
            </a:r>
            <a:endParaRPr lang="en-US" sz="1340" dirty="0"/>
          </a:p>
        </p:txBody>
      </p:sp>
      <p:sp>
        <p:nvSpPr>
          <p:cNvPr id="20" name="Text 12"/>
          <p:cNvSpPr/>
          <p:nvPr/>
        </p:nvSpPr>
        <p:spPr>
          <a:xfrm>
            <a:off x="850392" y="6025896"/>
            <a:ext cx="12938760" cy="1737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340"/>
              </a:lnSpc>
              <a:buNone/>
            </a:pPr>
            <a:r>
              <a:rPr lang="en-US" sz="107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Method: Rule-Based Matching using spaCy's PhraseMatcher.</a:t>
            </a:r>
            <a:endParaRPr lang="en-US" sz="1070" dirty="0"/>
          </a:p>
        </p:txBody>
      </p:sp>
      <p:sp>
        <p:nvSpPr>
          <p:cNvPr id="21" name="Text 13"/>
          <p:cNvSpPr/>
          <p:nvPr/>
        </p:nvSpPr>
        <p:spPr>
          <a:xfrm>
            <a:off x="850392" y="6318504"/>
            <a:ext cx="12938760" cy="1737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340"/>
              </a:lnSpc>
              <a:buNone/>
            </a:pPr>
            <a:r>
              <a:rPr lang="en-US" sz="107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Process: Converts a pre-loaded skills list (skills_list.txt) into spaCy patterns.</a:t>
            </a:r>
            <a:endParaRPr lang="en-US" sz="1070" dirty="0"/>
          </a:p>
        </p:txBody>
      </p:sp>
      <p:sp>
        <p:nvSpPr>
          <p:cNvPr id="22" name="Text 14"/>
          <p:cNvSpPr/>
          <p:nvPr/>
        </p:nvSpPr>
        <p:spPr>
          <a:xfrm>
            <a:off x="850392" y="6611112"/>
            <a:ext cx="12938760" cy="1737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340"/>
              </a:lnSpc>
              <a:buNone/>
            </a:pPr>
            <a:r>
              <a:rPr lang="en-US" sz="107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The matcher finds exact matches of these phrases in the cleaned text.</a:t>
            </a:r>
            <a:endParaRPr lang="en-US" sz="1070" dirty="0"/>
          </a:p>
        </p:txBody>
      </p:sp>
      <p:sp>
        <p:nvSpPr>
          <p:cNvPr id="23" name="Text 15"/>
          <p:cNvSpPr/>
          <p:nvPr/>
        </p:nvSpPr>
        <p:spPr>
          <a:xfrm>
            <a:off x="850392" y="6903720"/>
            <a:ext cx="12938760" cy="1737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340"/>
              </a:lnSpc>
              <a:buNone/>
            </a:pPr>
            <a:r>
              <a:rPr lang="en-US" sz="107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Output: Returns a unique, sorted list of skills found &amp; cleaned text</a:t>
            </a:r>
            <a:endParaRPr lang="en-US" sz="107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75"/>
            <a:ext cx="14630400" cy="962863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241911"/>
            <a:ext cx="10204704" cy="810158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53949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75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655064"/>
            <a:ext cx="6537960" cy="25511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398264"/>
            <a:ext cx="6537960" cy="279806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784" y="1655064"/>
            <a:ext cx="6537960" cy="255117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655064"/>
            <a:ext cx="128016" cy="255117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398264"/>
            <a:ext cx="128016" cy="279806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5784" y="1655064"/>
            <a:ext cx="128016" cy="2551176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685800" y="83210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4C2A66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Output, Results &amp; Demonstration</a:t>
            </a:r>
            <a:endParaRPr lang="en-US" sz="3840" dirty="0"/>
          </a:p>
        </p:txBody>
      </p:sp>
      <p:sp>
        <p:nvSpPr>
          <p:cNvPr id="13" name="Text 1"/>
          <p:cNvSpPr/>
          <p:nvPr/>
        </p:nvSpPr>
        <p:spPr>
          <a:xfrm>
            <a:off x="978408" y="1783080"/>
            <a:ext cx="602589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3D2E5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Demo: Streamlit App Interface</a:t>
            </a:r>
            <a:endParaRPr lang="en-US" sz="1920" dirty="0"/>
          </a:p>
        </p:txBody>
      </p:sp>
      <p:sp>
        <p:nvSpPr>
          <p:cNvPr id="14" name="Text 2"/>
          <p:cNvSpPr/>
          <p:nvPr/>
        </p:nvSpPr>
        <p:spPr>
          <a:xfrm>
            <a:off x="978408" y="2267712"/>
            <a:ext cx="6025896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The Interface: A custom-styled "Magical Edition" Streamlit application for a friendly user experience.</a:t>
            </a:r>
            <a:endParaRPr lang="en-US" sz="1530" dirty="0"/>
          </a:p>
        </p:txBody>
      </p:sp>
      <p:sp>
        <p:nvSpPr>
          <p:cNvPr id="15" name="Text 3"/>
          <p:cNvSpPr/>
          <p:nvPr/>
        </p:nvSpPr>
        <p:spPr>
          <a:xfrm>
            <a:off x="978408" y="2926080"/>
            <a:ext cx="6025896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Functionality: Supports simultaneous upload of multiple resumes and a job description.</a:t>
            </a:r>
            <a:endParaRPr lang="en-US" sz="1530" dirty="0"/>
          </a:p>
        </p:txBody>
      </p:sp>
      <p:sp>
        <p:nvSpPr>
          <p:cNvPr id="16" name="Text 4"/>
          <p:cNvSpPr/>
          <p:nvPr/>
        </p:nvSpPr>
        <p:spPr>
          <a:xfrm>
            <a:off x="978408" y="4526280"/>
            <a:ext cx="602589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3D2E5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OUTPUT - Skill Extraction</a:t>
            </a:r>
            <a:endParaRPr lang="en-US" sz="1920" dirty="0"/>
          </a:p>
        </p:txBody>
      </p:sp>
      <p:sp>
        <p:nvSpPr>
          <p:cNvPr id="17" name="Text 5"/>
          <p:cNvSpPr/>
          <p:nvPr/>
        </p:nvSpPr>
        <p:spPr>
          <a:xfrm>
            <a:off x="978408" y="5010912"/>
            <a:ext cx="6025896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The Results: Display the final set of unique skills extracted by the PhraseMatcher.</a:t>
            </a:r>
            <a:endParaRPr lang="en-US" sz="1530" dirty="0"/>
          </a:p>
        </p:txBody>
      </p:sp>
      <p:sp>
        <p:nvSpPr>
          <p:cNvPr id="18" name="Text 6"/>
          <p:cNvSpPr/>
          <p:nvPr/>
        </p:nvSpPr>
        <p:spPr>
          <a:xfrm>
            <a:off x="978408" y="5669280"/>
            <a:ext cx="6025896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Visualization: Showcase the Skill Tags and the Skills Distribution Bar Chart (from the Analytics tab).\</a:t>
            </a:r>
            <a:endParaRPr lang="en-US" sz="1530" dirty="0"/>
          </a:p>
        </p:txBody>
      </p:sp>
      <p:sp>
        <p:nvSpPr>
          <p:cNvPr id="19" name="Text 7"/>
          <p:cNvSpPr/>
          <p:nvPr/>
        </p:nvSpPr>
        <p:spPr>
          <a:xfrm>
            <a:off x="7708392" y="1783080"/>
            <a:ext cx="602589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3D2E5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OUTPUT - Text Cleaning</a:t>
            </a:r>
            <a:endParaRPr lang="en-US" sz="1920" dirty="0"/>
          </a:p>
        </p:txBody>
      </p:sp>
      <p:sp>
        <p:nvSpPr>
          <p:cNvPr id="20" name="Text 8"/>
          <p:cNvSpPr/>
          <p:nvPr/>
        </p:nvSpPr>
        <p:spPr>
          <a:xfrm>
            <a:off x="7708392" y="2267712"/>
            <a:ext cx="6025896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Before: Show a raw text snippet with noise and inconsistent headers.</a:t>
            </a:r>
            <a:endParaRPr lang="en-US" sz="1530" dirty="0"/>
          </a:p>
        </p:txBody>
      </p:sp>
      <p:sp>
        <p:nvSpPr>
          <p:cNvPr id="21" name="Text 9"/>
          <p:cNvSpPr/>
          <p:nvPr/>
        </p:nvSpPr>
        <p:spPr>
          <a:xfrm>
            <a:off x="7708392" y="2926080"/>
            <a:ext cx="6025896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After: Show the same snippet with personal info redacted ([PHONE], [DATE]) and headers standardized (=== SKILLS ===).</a:t>
            </a:r>
            <a:endParaRPr lang="en-US" sz="1530" dirty="0"/>
          </a:p>
        </p:txBody>
      </p:sp>
      <p:sp>
        <p:nvSpPr>
          <p:cNvPr id="22" name="Text 10"/>
          <p:cNvSpPr/>
          <p:nvPr/>
        </p:nvSpPr>
        <p:spPr>
          <a:xfrm>
            <a:off x="7708392" y="3593592"/>
            <a:ext cx="6025896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Key Metric: Highlight the Text Optimization Percentage (e.g., 20.5% reduction).</a:t>
            </a:r>
            <a:endParaRPr lang="en-US" sz="1530" dirty="0"/>
          </a:p>
        </p:txBody>
      </p:sp>
      <p:sp>
        <p:nvSpPr>
          <p:cNvPr id="23" name="Text 11"/>
          <p:cNvSpPr/>
          <p:nvPr/>
        </p:nvSpPr>
        <p:spPr>
          <a:xfrm>
            <a:off x="7708392" y="4526280"/>
            <a:ext cx="602589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endParaRPr lang="en-US" sz="1920" dirty="0"/>
          </a:p>
        </p:txBody>
      </p:sp>
      <p:sp>
        <p:nvSpPr>
          <p:cNvPr id="24" name="Text 12"/>
          <p:cNvSpPr/>
          <p:nvPr/>
        </p:nvSpPr>
        <p:spPr>
          <a:xfrm>
            <a:off x="7708392" y="5010912"/>
            <a:ext cx="6025896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25" name="Text 13"/>
          <p:cNvSpPr/>
          <p:nvPr/>
        </p:nvSpPr>
        <p:spPr>
          <a:xfrm>
            <a:off x="7708392" y="5669280"/>
            <a:ext cx="6025896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26" name="Text 14"/>
          <p:cNvSpPr/>
          <p:nvPr/>
        </p:nvSpPr>
        <p:spPr>
          <a:xfrm>
            <a:off x="7708392" y="6336792"/>
            <a:ext cx="6025896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45" y="676656"/>
            <a:ext cx="13267944" cy="85953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04088" y="4800600"/>
            <a:ext cx="6263640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240"/>
              </a:lnSpc>
              <a:buNone/>
            </a:pPr>
            <a:endParaRPr lang="en-US" sz="990" dirty="0"/>
          </a:p>
        </p:txBody>
      </p:sp>
      <p:sp>
        <p:nvSpPr>
          <p:cNvPr id="7" name="Text 1"/>
          <p:cNvSpPr/>
          <p:nvPr/>
        </p:nvSpPr>
        <p:spPr>
          <a:xfrm>
            <a:off x="685800" y="5394960"/>
            <a:ext cx="13267944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240"/>
              </a:lnSpc>
              <a:buNone/>
            </a:pPr>
            <a:endParaRPr lang="en-US" sz="990" dirty="0"/>
          </a:p>
        </p:txBody>
      </p:sp>
      <p:sp>
        <p:nvSpPr>
          <p:cNvPr id="8" name="Text 2"/>
          <p:cNvSpPr/>
          <p:nvPr/>
        </p:nvSpPr>
        <p:spPr>
          <a:xfrm>
            <a:off x="1133856" y="6044184"/>
            <a:ext cx="12380976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240"/>
              </a:lnSpc>
              <a:buNone/>
            </a:pPr>
            <a:endParaRPr lang="en-US" sz="990" dirty="0"/>
          </a:p>
        </p:txBody>
      </p:sp>
      <p:sp>
        <p:nvSpPr>
          <p:cNvPr id="9" name="Text 3"/>
          <p:cNvSpPr/>
          <p:nvPr/>
        </p:nvSpPr>
        <p:spPr>
          <a:xfrm>
            <a:off x="7342632" y="4956048"/>
            <a:ext cx="6601968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240"/>
              </a:lnSpc>
              <a:buNone/>
            </a:pPr>
            <a:endParaRPr lang="en-US" sz="99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71CA34-6D6B-7484-C959-F3FB709C9D36}"/>
              </a:ext>
            </a:extLst>
          </p:cNvPr>
          <p:cNvSpPr txBox="1"/>
          <p:nvPr/>
        </p:nvSpPr>
        <p:spPr>
          <a:xfrm>
            <a:off x="5554343" y="948595"/>
            <a:ext cx="357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MILESTONE-1 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AD7221-0ED5-043F-DAC5-F8D19EDE1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705" y="2095641"/>
            <a:ext cx="5143807" cy="57208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64B47F-E354-B2B2-E605-A3B36C672D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435" y="2358906"/>
            <a:ext cx="8366750" cy="51940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8788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8110728"/>
            <a:ext cx="13267944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20"/>
              </a:lnSpc>
              <a:buNone/>
            </a:pPr>
            <a:endParaRPr lang="en-US" sz="14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C93DF4-138D-1BB7-04AF-CA78670DF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254010"/>
            <a:ext cx="6205609" cy="60959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9853CA-DDDF-56AE-4DBF-981183AFC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765" y="1254010"/>
            <a:ext cx="6451040" cy="60959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is may contain: an abstract purple background with wavy shapes">
            <a:extLst>
              <a:ext uri="{FF2B5EF4-FFF2-40B4-BE49-F238E27FC236}">
                <a16:creationId xmlns:a16="http://schemas.microsoft.com/office/drawing/2014/main" id="{C8C87644-F77C-40E8-4060-4B7674E08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75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1AE412-3D1F-A5C0-A209-68F259A97EDD}"/>
              </a:ext>
            </a:extLst>
          </p:cNvPr>
          <p:cNvSpPr txBox="1"/>
          <p:nvPr/>
        </p:nvSpPr>
        <p:spPr>
          <a:xfrm>
            <a:off x="3731992" y="613657"/>
            <a:ext cx="71415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3D2E5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Advantages &amp; Metrics</a:t>
            </a:r>
            <a:endParaRPr lang="en-US" sz="4000" b="1" dirty="0"/>
          </a:p>
          <a:p>
            <a:pPr algn="ctr"/>
            <a:endParaRPr lang="en-IN" sz="4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DA407-FF0D-A554-3106-53A4D1A8E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012" y="1544296"/>
            <a:ext cx="6412375" cy="5962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48CD7E-B729-4F38-DB43-E42F33200507}"/>
              </a:ext>
            </a:extLst>
          </p:cNvPr>
          <p:cNvSpPr txBox="1"/>
          <p:nvPr/>
        </p:nvSpPr>
        <p:spPr>
          <a:xfrm>
            <a:off x="5052349" y="2310785"/>
            <a:ext cx="2893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Automation: Provides fast, automated analysis of document collections.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08E0FB-FF7F-5C08-D100-0E694294950B}"/>
              </a:ext>
            </a:extLst>
          </p:cNvPr>
          <p:cNvSpPr txBox="1"/>
          <p:nvPr/>
        </p:nvSpPr>
        <p:spPr>
          <a:xfrm>
            <a:off x="6852212" y="4147392"/>
            <a:ext cx="2893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Standardization: Converts highly variable inputs into structured, clean data.</a:t>
            </a:r>
            <a:endParaRPr lang="en-US" dirty="0"/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F06846-52F7-DE2E-D592-810D6DB87ED3}"/>
              </a:ext>
            </a:extLst>
          </p:cNvPr>
          <p:cNvSpPr txBox="1"/>
          <p:nvPr/>
        </p:nvSpPr>
        <p:spPr>
          <a:xfrm>
            <a:off x="4774556" y="5683175"/>
            <a:ext cx="34434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Metrics: Summary of performance from the App: Total Documents Processed, Total Skills Found, and Average Text Optimization %.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5307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" y="-41148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3227832"/>
            <a:ext cx="8293608" cy="9784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136" y="4398264"/>
            <a:ext cx="8293608" cy="122529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660136" y="2395728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4C2A66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Challenges Overcome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5888736" y="3355848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3D2E5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File Diversity</a:t>
            </a:r>
            <a:endParaRPr lang="en-US" sz="1920" dirty="0"/>
          </a:p>
        </p:txBody>
      </p:sp>
      <p:sp>
        <p:nvSpPr>
          <p:cNvPr id="8" name="Text 2"/>
          <p:cNvSpPr/>
          <p:nvPr/>
        </p:nvSpPr>
        <p:spPr>
          <a:xfrm>
            <a:off x="5888736" y="3831336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Successfully ingested text from complex formats like PDF and DOCX.</a:t>
            </a: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5888736" y="4526280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3D2E5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Data Preparation</a:t>
            </a:r>
            <a:endParaRPr lang="en-US" sz="1920" dirty="0"/>
          </a:p>
        </p:txBody>
      </p:sp>
      <p:sp>
        <p:nvSpPr>
          <p:cNvPr id="10" name="Text 4"/>
          <p:cNvSpPr/>
          <p:nvPr/>
        </p:nvSpPr>
        <p:spPr>
          <a:xfrm>
            <a:off x="5888736" y="5010912"/>
            <a:ext cx="7845552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3D2E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Established a robust cleaning layer that removes noise and personal data, creating high-quality input for NLP.</a:t>
            </a:r>
            <a:endParaRPr lang="en-US" sz="153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567</Words>
  <Application>Microsoft Office PowerPoint</Application>
  <PresentationFormat>Custom</PresentationFormat>
  <Paragraphs>59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思源宋体-思源宋体-Heavy</vt:lpstr>
      <vt:lpstr>思源黑体-思源黑体-Regular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Srihitha Kalagarla</cp:lastModifiedBy>
  <cp:revision>10</cp:revision>
  <dcterms:created xsi:type="dcterms:W3CDTF">2025-09-27T11:40:31Z</dcterms:created>
  <dcterms:modified xsi:type="dcterms:W3CDTF">2025-09-28T17:08:00Z</dcterms:modified>
</cp:coreProperties>
</file>